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286" r:id="rId3"/>
    <p:sldId id="357" r:id="rId4"/>
    <p:sldId id="430" r:id="rId5"/>
    <p:sldId id="409" r:id="rId6"/>
    <p:sldId id="431" r:id="rId7"/>
    <p:sldId id="410" r:id="rId8"/>
    <p:sldId id="428" r:id="rId9"/>
    <p:sldId id="419" r:id="rId10"/>
    <p:sldId id="432" r:id="rId11"/>
    <p:sldId id="433" r:id="rId12"/>
    <p:sldId id="429" r:id="rId13"/>
    <p:sldId id="434" r:id="rId14"/>
    <p:sldId id="435" r:id="rId15"/>
    <p:sldId id="436" r:id="rId16"/>
    <p:sldId id="285" r:id="rId17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9FF66"/>
    <a:srgbClr val="FF99CC"/>
    <a:srgbClr val="FF9999"/>
    <a:srgbClr val="FFFF99"/>
    <a:srgbClr val="FF0000"/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 autoAdjust="0"/>
    <p:restoredTop sz="94180" autoAdjust="0"/>
  </p:normalViewPr>
  <p:slideViewPr>
    <p:cSldViewPr>
      <p:cViewPr varScale="1">
        <p:scale>
          <a:sx n="87" d="100"/>
          <a:sy n="87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AE5D5A5-4F5E-4567-9A07-E8B87987DC6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40780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467045C-647C-4820-8F0D-048FEE42A68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2174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A52DA7-DB70-4F7B-BDB6-49BF6D2E5171}" type="slidenum">
              <a:rPr lang="hu-HU" altLang="hu-HU" smtClean="0">
                <a:latin typeface="Arial" charset="0"/>
                <a:cs typeface="Arial" charset="0"/>
              </a:rPr>
              <a:pPr/>
              <a:t>1</a:t>
            </a:fld>
            <a:endParaRPr lang="hu-HU" altLang="hu-HU" smtClean="0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20620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79D9606-EAF2-4C8A-A200-9215499A2770}" type="slidenum">
              <a:rPr lang="hu-HU" altLang="hu-HU" smtClean="0">
                <a:latin typeface="Arial" charset="0"/>
                <a:cs typeface="Arial" charset="0"/>
              </a:rPr>
              <a:pPr/>
              <a:t>15</a:t>
            </a:fld>
            <a:endParaRPr lang="hu-HU" altLang="hu-HU" smtClean="0">
              <a:latin typeface="Arial" charset="0"/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19782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406B-F61F-4125-826F-3BA50C2996D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5586-2714-46A2-BA97-C67B06805A7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C5882-41CB-4D9C-8EA3-A8A3EEFA8A1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4078A-A68D-4BF0-94A8-EF681BF57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1651C-839E-47D6-8B07-D5ED68C5452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4B20A-934D-4CB2-921B-F96D135D157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0F18C-3A43-4B7A-813A-F9D500D217A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EA232-967E-4DF9-A0EB-8F7C64F0DD5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CE0CE-72AA-4A3A-A268-E29565A2B68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2DAB5-FCCC-4EFE-9CCB-0B1C4E7474C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29525-DADE-4554-8104-909DBF15F1A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0"/>
            <a:ext cx="6769100" cy="927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8000" tIns="36000" rIns="1800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pic>
        <p:nvPicPr>
          <p:cNvPr id="1027" name="Picture 9" descr="Vas_m_cim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72450" y="115888"/>
            <a:ext cx="8604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4" descr="Magyarorszag_szolgalataban_kor_zaszloval_kicsi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1158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D298017-DD12-426C-9CE6-E2B608B420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2613025"/>
            <a:ext cx="9144000" cy="1311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spcAft>
                <a:spcPct val="30000"/>
              </a:spcAft>
              <a:defRPr/>
            </a:pPr>
            <a:r>
              <a:rPr lang="hu-HU" altLang="hu-HU" sz="40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 rendkívüli időjárás során jelentkező lakosságvédelmi feladatok</a:t>
            </a: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116013" y="5373688"/>
            <a:ext cx="68405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dirty="0">
                <a:latin typeface="Times New Roman" pitchFamily="18" charset="0"/>
                <a:cs typeface="Times New Roman" pitchFamily="18" charset="0"/>
              </a:rPr>
              <a:t>Kiss Péter tű. alezredes</a:t>
            </a:r>
          </a:p>
          <a:p>
            <a:pPr algn="ctr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altLang="hu-HU" sz="2400" b="0" dirty="0">
                <a:latin typeface="Times New Roman" pitchFamily="18" charset="0"/>
                <a:cs typeface="Times New Roman" pitchFamily="18" charset="0"/>
              </a:rPr>
              <a:t>polgári védelmi felügyelő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-26988"/>
            <a:ext cx="9194801" cy="117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ím 4"/>
          <p:cNvSpPr>
            <a:spLocks/>
          </p:cNvSpPr>
          <p:nvPr/>
        </p:nvSpPr>
        <p:spPr bwMode="auto">
          <a:xfrm>
            <a:off x="827088" y="115888"/>
            <a:ext cx="83169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Téli időszakra adott</a:t>
            </a:r>
            <a:br>
              <a:rPr lang="hu-HU" altLang="hu-H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hu-HU" altLang="hu-H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veszélyjelzési színkódok</a:t>
            </a:r>
          </a:p>
        </p:txBody>
      </p:sp>
      <p:pic>
        <p:nvPicPr>
          <p:cNvPr id="17411" name="Tartalom helye 6" descr="Figyi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60800"/>
            <a:ext cx="7777162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7" descr="Figyi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373688"/>
            <a:ext cx="79914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Kép 9" descr="Riaszt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12875"/>
            <a:ext cx="8029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ím 4"/>
          <p:cNvSpPr txBox="1">
            <a:spLocks/>
          </p:cNvSpPr>
          <p:nvPr/>
        </p:nvSpPr>
        <p:spPr bwMode="auto">
          <a:xfrm>
            <a:off x="719138" y="836613"/>
            <a:ext cx="8424862" cy="60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Figyelmeztetés + riasztás:</a:t>
            </a:r>
          </a:p>
        </p:txBody>
      </p:sp>
      <p:sp>
        <p:nvSpPr>
          <p:cNvPr id="13" name="Cím 4"/>
          <p:cNvSpPr txBox="1">
            <a:spLocks/>
          </p:cNvSpPr>
          <p:nvPr/>
        </p:nvSpPr>
        <p:spPr bwMode="auto">
          <a:xfrm>
            <a:off x="719138" y="3284538"/>
            <a:ext cx="8424862" cy="60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Csak figyelmeztetés:</a:t>
            </a:r>
          </a:p>
        </p:txBody>
      </p:sp>
      <p:sp>
        <p:nvSpPr>
          <p:cNvPr id="14" name="Cím 4"/>
          <p:cNvSpPr txBox="1">
            <a:spLocks/>
          </p:cNvSpPr>
          <p:nvPr/>
        </p:nvSpPr>
        <p:spPr bwMode="auto">
          <a:xfrm>
            <a:off x="719138" y="4797425"/>
            <a:ext cx="842486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lIns="90000" tIns="46800" rIns="90000" bIns="4680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hu-HU" altLang="hu-HU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Speciális figyelmeztetés:</a:t>
            </a:r>
          </a:p>
        </p:txBody>
      </p:sp>
      <p:sp>
        <p:nvSpPr>
          <p:cNvPr id="17417" name="Téglalap 14"/>
          <p:cNvSpPr>
            <a:spLocks noChangeArrowheads="1"/>
          </p:cNvSpPr>
          <p:nvPr/>
        </p:nvSpPr>
        <p:spPr bwMode="auto">
          <a:xfrm>
            <a:off x="323850" y="6445250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hu-HU" altLang="hu-HU" sz="1800" b="0" dirty="0">
                <a:ea typeface="Microsoft YaHei" panose="020B0503020204020204" pitchFamily="34" charset="-122"/>
              </a:rPr>
              <a:t>http://met.hu/idojaras/veszelyjelzes/omsz_veszelyjelzo_rendszere/</a:t>
            </a:r>
          </a:p>
        </p:txBody>
      </p:sp>
      <p:sp>
        <p:nvSpPr>
          <p:cNvPr id="2" name="Téglalap 1"/>
          <p:cNvSpPr/>
          <p:nvPr/>
        </p:nvSpPr>
        <p:spPr>
          <a:xfrm>
            <a:off x="179388" y="1412875"/>
            <a:ext cx="1916112" cy="979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Ónos eső</a:t>
            </a:r>
          </a:p>
        </p:txBody>
      </p:sp>
      <p:sp>
        <p:nvSpPr>
          <p:cNvPr id="11" name="Téglalap 10"/>
          <p:cNvSpPr/>
          <p:nvPr/>
        </p:nvSpPr>
        <p:spPr>
          <a:xfrm>
            <a:off x="179388" y="2398713"/>
            <a:ext cx="1916112" cy="979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Hófúvás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79388" y="3832225"/>
            <a:ext cx="1916112" cy="979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Havazás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179388" y="5346700"/>
            <a:ext cx="1916112" cy="9794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Extrém hideg</a:t>
            </a:r>
          </a:p>
        </p:txBody>
      </p:sp>
    </p:spTree>
    <p:extLst>
      <p:ext uri="{BB962C8B-B14F-4D97-AF65-F5344CB8AC3E}">
        <p14:creationId xmlns:p14="http://schemas.microsoft.com/office/powerpoint/2010/main" val="423192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altLang="hu-HU" sz="3000">
                <a:latin typeface="Times New Roman" pitchFamily="18" charset="0"/>
                <a:cs typeface="Times New Roman" pitchFamily="18" charset="0"/>
              </a:rPr>
              <a:t>Felkészülés a  rendkívüli időjárási helyzetek</a:t>
            </a:r>
            <a:br>
              <a:rPr lang="hu-HU" altLang="hu-HU" sz="300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000">
                <a:latin typeface="Times New Roman" pitchFamily="18" charset="0"/>
                <a:cs typeface="Times New Roman" pitchFamily="18" charset="0"/>
              </a:rPr>
              <a:t>kezelésére a kirendeltségen:</a:t>
            </a:r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0" y="1412875"/>
            <a:ext cx="92170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Saját technikák, saját állomány felkészítése:</a:t>
            </a:r>
          </a:p>
          <a:p>
            <a:pPr>
              <a:spcAft>
                <a:spcPts val="1200"/>
              </a:spcAft>
            </a:pPr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		- tűzoltó állomány és technika;</a:t>
            </a:r>
            <a:br>
              <a:rPr lang="hu-HU" altLang="hu-HU" sz="280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		- ügyeleti szolgálatok felkészítése;</a:t>
            </a:r>
            <a:br>
              <a:rPr lang="hu-HU" altLang="hu-HU" sz="280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		- operatív munkaszervekbe beosztottak 			   felkészítése.</a:t>
            </a:r>
          </a:p>
          <a:p>
            <a:pPr>
              <a:spcAft>
                <a:spcPts val="1200"/>
              </a:spcAft>
            </a:pPr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Veszélyes üzemek, veszélyes áru szállítók folyamatos felügyelete.</a:t>
            </a:r>
          </a:p>
          <a:p>
            <a:pPr>
              <a:spcAft>
                <a:spcPts val="1200"/>
              </a:spcAft>
            </a:pPr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Folyamatos kapcsolttartás a közműszolgáltatókkal.</a:t>
            </a:r>
          </a:p>
          <a:p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Szükségvárakozató helyek, melegedő helyek kockázati helyszínek szemléje.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Lakosságvédelmi adatbázis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836613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9388" indent="-179388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HELIOS polgári védelmi adatnyilvántartó rendszer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EKG-n belüli, </a:t>
            </a:r>
            <a:r>
              <a:rPr lang="hu-HU" alt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autentikált</a:t>
            </a:r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elérhetőség, hálózatos működés, veszélyelhárítási tervek adatbázisainak kiváltása.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38163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789363"/>
            <a:ext cx="4503738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églalap 2"/>
          <p:cNvSpPr>
            <a:spLocks noChangeArrowheads="1"/>
          </p:cNvSpPr>
          <p:nvPr/>
        </p:nvSpPr>
        <p:spPr bwMode="auto">
          <a:xfrm>
            <a:off x="4356100" y="2708275"/>
            <a:ext cx="47482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Változtatható alaptérképek, folyamatosan bővülő adattartalom.</a:t>
            </a:r>
          </a:p>
        </p:txBody>
      </p:sp>
    </p:spTree>
    <p:extLst>
      <p:ext uri="{BB962C8B-B14F-4D97-AF65-F5344CB8AC3E}">
        <p14:creationId xmlns:p14="http://schemas.microsoft.com/office/powerpoint/2010/main" val="29859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Kommunikációs csatornák: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390048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0" y="1890134"/>
            <a:ext cx="2005473" cy="150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08050"/>
            <a:ext cx="3589338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989138"/>
            <a:ext cx="1512887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179388" y="3500438"/>
            <a:ext cx="51736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 MKI Operatív Munkaszerv</a:t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(csak külön elrendelés esetén)</a:t>
            </a:r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5353050" y="4368800"/>
            <a:ext cx="3609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vas.vk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katved.gov.hu</a:t>
            </a:r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5435600" y="3517900"/>
            <a:ext cx="31765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Telefon: 94/513-436</a:t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BM: 37-090</a:t>
            </a:r>
          </a:p>
        </p:txBody>
      </p:sp>
      <p:sp>
        <p:nvSpPr>
          <p:cNvPr id="19466" name="Rectangle 12"/>
          <p:cNvSpPr>
            <a:spLocks noChangeArrowheads="1"/>
          </p:cNvSpPr>
          <p:nvPr/>
        </p:nvSpPr>
        <p:spPr bwMode="auto">
          <a:xfrm>
            <a:off x="179388" y="5229225"/>
            <a:ext cx="4727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 MKI Főügyelet (24 órás)</a:t>
            </a:r>
          </a:p>
        </p:txBody>
      </p:sp>
      <p:sp>
        <p:nvSpPr>
          <p:cNvPr id="19467" name="Rectangle 13"/>
          <p:cNvSpPr>
            <a:spLocks noChangeArrowheads="1"/>
          </p:cNvSpPr>
          <p:nvPr/>
        </p:nvSpPr>
        <p:spPr bwMode="auto">
          <a:xfrm>
            <a:off x="4500563" y="6030913"/>
            <a:ext cx="4616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vas.fougyelet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hu-HU" alt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katved.gov.hu</a:t>
            </a:r>
            <a:endParaRPr lang="hu-HU" alt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Rectangle 16"/>
          <p:cNvSpPr>
            <a:spLocks noChangeArrowheads="1"/>
          </p:cNvSpPr>
          <p:nvPr/>
        </p:nvSpPr>
        <p:spPr bwMode="auto">
          <a:xfrm>
            <a:off x="5041900" y="5084763"/>
            <a:ext cx="31765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Telefon: 94/513-438</a:t>
            </a:r>
            <a:b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BM: 37-100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9" y="1420509"/>
            <a:ext cx="2034410" cy="139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2268538" y="15875"/>
            <a:ext cx="48783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Lakosság</a:t>
            </a:r>
          </a:p>
          <a:p>
            <a:pPr algn="ctr" eaLnBrk="1" hangingPunct="1"/>
            <a:r>
              <a:rPr lang="hu-HU" altLang="hu-H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veszélyhelyzeti tájékoztatása</a:t>
            </a:r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344613"/>
            <a:ext cx="3095625" cy="173513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3690938"/>
            <a:ext cx="3889375" cy="29987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18" y="2708920"/>
            <a:ext cx="2964690" cy="3933056"/>
          </a:xfrm>
          <a:prstGeom prst="rect">
            <a:avLst/>
          </a:prstGeom>
          <a:ln w="44450">
            <a:solidFill>
              <a:srgbClr val="FF0000"/>
            </a:solidFill>
          </a:ln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1" t="-8606"/>
          <a:stretch/>
        </p:blipFill>
        <p:spPr>
          <a:xfrm>
            <a:off x="4113460" y="3467535"/>
            <a:ext cx="3111253" cy="3132856"/>
          </a:xfrm>
          <a:prstGeom prst="rect">
            <a:avLst/>
          </a:prstGeom>
        </p:spPr>
      </p:pic>
      <p:pic>
        <p:nvPicPr>
          <p:cNvPr id="20486" name="Kép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2"/>
          <a:stretch>
            <a:fillRect/>
          </a:stretch>
        </p:blipFill>
        <p:spPr bwMode="auto">
          <a:xfrm>
            <a:off x="6205538" y="1349375"/>
            <a:ext cx="2038350" cy="3073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8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0" y="11541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4400">
                <a:latin typeface="Times New Roman" pitchFamily="18" charset="0"/>
                <a:cs typeface="Times New Roman" pitchFamily="18" charset="0"/>
              </a:rPr>
              <a:t>Köszönöm a megtisztelő figyelmet!</a:t>
            </a:r>
          </a:p>
        </p:txBody>
      </p:sp>
      <p:pic>
        <p:nvPicPr>
          <p:cNvPr id="41986" name="Picture 10" descr="mo_szolgalataban_kozep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2205038"/>
            <a:ext cx="36718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107950" y="1341438"/>
            <a:ext cx="9144000" cy="4724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Aft>
                <a:spcPct val="30000"/>
              </a:spcAft>
            </a:pPr>
            <a:r>
              <a:rPr lang="hu-HU" altLang="hu-H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Cél:</a:t>
            </a:r>
          </a:p>
          <a:p>
            <a:pPr>
              <a:spcAft>
                <a:spcPct val="30000"/>
              </a:spcAft>
            </a:pPr>
            <a:r>
              <a:rPr lang="hu-HU" altLang="hu-HU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A lakosság, a közigazgatás és a gazdaság biztonságos és lehetőség szerint zökkenőmentes életvitelének biztosítása a téli rendkívüli időjárási körülmények között</a:t>
            </a:r>
            <a:r>
              <a:rPr lang="hu-HU" altLang="hu-HU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hu-HU" altLang="hu-HU" sz="4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30000"/>
              </a:spcAft>
            </a:pPr>
            <a:endParaRPr lang="hu-HU" altLang="hu-HU" sz="4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ChangeArrowheads="1"/>
          </p:cNvSpPr>
          <p:nvPr/>
        </p:nvSpPr>
        <p:spPr bwMode="auto">
          <a:xfrm>
            <a:off x="1403350" y="255588"/>
            <a:ext cx="61801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r>
              <a:rPr lang="hu-HU" alt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Normál állapottól veszélyhelyzetig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971550" y="1773238"/>
            <a:ext cx="2881313" cy="4537075"/>
            <a:chOff x="611" y="1117"/>
            <a:chExt cx="1815" cy="2858"/>
          </a:xfrm>
        </p:grpSpPr>
        <p:sp>
          <p:nvSpPr>
            <p:cNvPr id="7174" name="AutoShape 4"/>
            <p:cNvSpPr>
              <a:spLocks noChangeArrowheads="1"/>
            </p:cNvSpPr>
            <p:nvPr/>
          </p:nvSpPr>
          <p:spPr bwMode="auto">
            <a:xfrm>
              <a:off x="1065" y="1525"/>
              <a:ext cx="862" cy="1951"/>
            </a:xfrm>
            <a:prstGeom prst="downArrow">
              <a:avLst>
                <a:gd name="adj1" fmla="val 50000"/>
                <a:gd name="adj2" fmla="val 56584"/>
              </a:avLst>
            </a:prstGeom>
            <a:gradFill rotWithShape="1">
              <a:gsLst>
                <a:gs pos="0">
                  <a:srgbClr val="00FF00"/>
                </a:gs>
                <a:gs pos="100000">
                  <a:srgbClr val="FF3F3F"/>
                </a:gs>
              </a:gsLst>
              <a:lin ang="5400000" scaled="1"/>
            </a:gra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7175" name="Rectangle 5"/>
            <p:cNvSpPr>
              <a:spLocks noChangeArrowheads="1"/>
            </p:cNvSpPr>
            <p:nvPr/>
          </p:nvSpPr>
          <p:spPr bwMode="auto">
            <a:xfrm>
              <a:off x="612" y="1117"/>
              <a:ext cx="1814" cy="408"/>
            </a:xfrm>
            <a:prstGeom prst="rect">
              <a:avLst/>
            </a:prstGeom>
            <a:solidFill>
              <a:srgbClr val="00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/>
                <a:t>Normál állapot</a:t>
              </a:r>
            </a:p>
          </p:txBody>
        </p:sp>
        <p:sp>
          <p:nvSpPr>
            <p:cNvPr id="7176" name="AutoShape 6"/>
            <p:cNvSpPr>
              <a:spLocks noChangeArrowheads="1"/>
            </p:cNvSpPr>
            <p:nvPr/>
          </p:nvSpPr>
          <p:spPr bwMode="auto">
            <a:xfrm>
              <a:off x="611" y="1707"/>
              <a:ext cx="1814" cy="40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/>
                <a:t>Időjárási jelenségek</a:t>
              </a:r>
            </a:p>
          </p:txBody>
        </p:sp>
        <p:sp>
          <p:nvSpPr>
            <p:cNvPr id="7177" name="Rectangle 7"/>
            <p:cNvSpPr>
              <a:spLocks noChangeArrowheads="1"/>
            </p:cNvSpPr>
            <p:nvPr/>
          </p:nvSpPr>
          <p:spPr bwMode="auto">
            <a:xfrm>
              <a:off x="611" y="3567"/>
              <a:ext cx="1814" cy="408"/>
            </a:xfrm>
            <a:prstGeom prst="rect">
              <a:avLst/>
            </a:prstGeom>
            <a:solidFill>
              <a:srgbClr val="FF3F3F">
                <a:alpha val="76077"/>
              </a:srgb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/>
                <a:t>Veszélyhelyzet</a:t>
              </a:r>
            </a:p>
          </p:txBody>
        </p:sp>
        <p:sp>
          <p:nvSpPr>
            <p:cNvPr id="7178" name="AutoShape 8"/>
            <p:cNvSpPr>
              <a:spLocks noChangeArrowheads="1"/>
            </p:cNvSpPr>
            <p:nvPr/>
          </p:nvSpPr>
          <p:spPr bwMode="auto">
            <a:xfrm>
              <a:off x="611" y="2296"/>
              <a:ext cx="1814" cy="408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/>
                <a:t>Katasztrófaveszély</a:t>
              </a:r>
            </a:p>
          </p:txBody>
        </p:sp>
      </p:grpSp>
      <p:pic>
        <p:nvPicPr>
          <p:cNvPr id="717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41438"/>
            <a:ext cx="3384550" cy="2259012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2" descr="http://www.honvedelem.hu/files/9/30101/ho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041775"/>
            <a:ext cx="3397250" cy="226853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57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0" y="981075"/>
            <a:ext cx="914400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5000"/>
              </a:lnSpc>
              <a:spcAft>
                <a:spcPct val="10000"/>
              </a:spcAft>
            </a:pPr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A szabadban, az úton rekedtek mentése, melegedőhelyen történő elhelyezésük,</a:t>
            </a:r>
          </a:p>
          <a:p>
            <a:pPr>
              <a:lnSpc>
                <a:spcPct val="105000"/>
              </a:lnSpc>
              <a:spcAft>
                <a:spcPct val="10000"/>
              </a:spcAft>
            </a:pPr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A rendszeres orvosi ellátásra, kezelésre szorulók ellátásának biztosítása,</a:t>
            </a:r>
          </a:p>
          <a:p>
            <a:pPr>
              <a:lnSpc>
                <a:spcPct val="105000"/>
              </a:lnSpc>
              <a:spcAft>
                <a:spcPct val="10000"/>
              </a:spcAft>
            </a:pPr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A lakosság alapvető ellátásának biztosítása,</a:t>
            </a:r>
          </a:p>
          <a:p>
            <a:pPr>
              <a:lnSpc>
                <a:spcPct val="105000"/>
              </a:lnSpc>
              <a:spcAft>
                <a:spcPct val="10000"/>
              </a:spcAft>
            </a:pPr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Társ és együttműködő szervek, szervezetek feladatai.</a:t>
            </a:r>
          </a:p>
        </p:txBody>
      </p:sp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2066925" y="188913"/>
            <a:ext cx="5026025" cy="5794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hu-HU" alt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Lakosságvédelmi feladatok:</a:t>
            </a:r>
          </a:p>
        </p:txBody>
      </p:sp>
      <p:pic>
        <p:nvPicPr>
          <p:cNvPr id="31747" name="Picture 5" descr="havazas_pazmand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5988" y="4437063"/>
            <a:ext cx="2555875" cy="1800225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1749" name="Picture 8" descr="2013_02_13_teli_ido_002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4437063"/>
            <a:ext cx="2555875" cy="1800225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1750" name="Picture 9" descr="2013_02_14_teli_ido_031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437063"/>
            <a:ext cx="2555875" cy="1800225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27313" y="188913"/>
            <a:ext cx="3854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hu-HU" altLang="hu-HU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Forgalomkorlátozás</a:t>
            </a:r>
          </a:p>
        </p:txBody>
      </p:sp>
      <p:pic>
        <p:nvPicPr>
          <p:cNvPr id="1024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2"/>
          <a:stretch>
            <a:fillRect/>
          </a:stretch>
        </p:blipFill>
        <p:spPr bwMode="auto">
          <a:xfrm>
            <a:off x="396875" y="1052513"/>
            <a:ext cx="8315325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479800"/>
            <a:ext cx="9144000" cy="327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Aft>
                <a:spcPct val="10000"/>
              </a:spcAft>
              <a:defRPr/>
            </a:pPr>
            <a:r>
              <a:rPr lang="hu-HU" altLang="hu-HU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Magyarországon bekövetkezett rendkívüli időjárási esemény:</a:t>
            </a:r>
          </a:p>
          <a:p>
            <a:pPr marL="514350" indent="-514350" eaLnBrk="1" hangingPunct="1">
              <a:lnSpc>
                <a:spcPct val="105000"/>
              </a:lnSpc>
              <a:spcAft>
                <a:spcPct val="10000"/>
              </a:spcAft>
              <a:buFontTx/>
              <a:buAutoNum type="arabicPeriod"/>
              <a:defRPr/>
            </a:pP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fázis: eljáró szerv a közút kezelője.</a:t>
            </a:r>
          </a:p>
          <a:p>
            <a:pPr marL="514350" indent="-514350" eaLnBrk="1" hangingPunct="1">
              <a:lnSpc>
                <a:spcPct val="105000"/>
              </a:lnSpc>
              <a:spcAft>
                <a:spcPct val="10000"/>
              </a:spcAft>
              <a:buFontTx/>
              <a:buAutoNum type="arabicPeriod"/>
              <a:defRPr/>
            </a:pP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fázis: egyes esetekben a rendőrség jár el.</a:t>
            </a:r>
          </a:p>
          <a:p>
            <a:pPr marL="514350" indent="-514350" eaLnBrk="1" hangingPunct="1">
              <a:lnSpc>
                <a:spcPct val="105000"/>
              </a:lnSpc>
              <a:spcAft>
                <a:spcPct val="10000"/>
              </a:spcAft>
              <a:buFontTx/>
              <a:buAutoNum type="arabicPeriod"/>
              <a:defRPr/>
            </a:pP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fázis: egyes esetekben a védelmi igazgatás jár el.</a:t>
            </a:r>
          </a:p>
          <a:p>
            <a:pPr marL="514350" indent="-514350" eaLnBrk="1" hangingPunct="1">
              <a:lnSpc>
                <a:spcPct val="105000"/>
              </a:lnSpc>
              <a:spcAft>
                <a:spcPct val="10000"/>
              </a:spcAft>
              <a:buFontTx/>
              <a:buAutoNum type="arabicPeriod"/>
              <a:defRPr/>
            </a:pPr>
            <a:endParaRPr lang="hu-HU" altLang="hu-H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5000"/>
              </a:lnSpc>
              <a:spcAft>
                <a:spcPct val="10000"/>
              </a:spcAft>
              <a:defRPr/>
            </a:pPr>
            <a:r>
              <a:rPr lang="hu-HU" altLang="hu-HU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Magyarországon kívüli rendkívüli időjárás esetén:</a:t>
            </a:r>
          </a:p>
          <a:p>
            <a:pPr eaLnBrk="1" hangingPunct="1">
              <a:lnSpc>
                <a:spcPct val="105000"/>
              </a:lnSpc>
              <a:spcAft>
                <a:spcPct val="10000"/>
              </a:spcAft>
              <a:defRPr/>
            </a:pPr>
            <a:r>
              <a:rPr lang="hu-HU" alt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Rendőrség, közreműködök a közút kezelője.</a:t>
            </a:r>
          </a:p>
        </p:txBody>
      </p:sp>
    </p:spTree>
    <p:extLst>
      <p:ext uri="{BB962C8B-B14F-4D97-AF65-F5344CB8AC3E}">
        <p14:creationId xmlns:p14="http://schemas.microsoft.com/office/powerpoint/2010/main" val="21778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920750"/>
            <a:ext cx="91440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Alapvető feladata a katasztrófák megelőzése, a katasztrófaveszély elhárítása, következmények csökkentése, illetve megszüntetése érdekében a rendelkezésre álló információk elemzése, rendszerezése, a szükséges döntések előkészítése.</a:t>
            </a:r>
          </a:p>
          <a:p>
            <a:pPr algn="just"/>
            <a:endParaRPr lang="hu-HU" altLang="hu-HU" sz="26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Kőszeg HVB, Szombathely HVB</a:t>
            </a:r>
          </a:p>
        </p:txBody>
      </p:sp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1116013" y="-55563"/>
            <a:ext cx="6985000" cy="10668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hu-HU" altLang="hu-HU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Helyi Védelmi Bizottságok Katasztrófavédelmi Munkacsoportjai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42926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A katasztrófa bekövetkezése esetén az MVB döntéseinek megfelelően az </a:t>
            </a:r>
            <a:r>
              <a:rPr lang="hu-HU" altLang="hu-HU" sz="3000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irányító</a:t>
            </a:r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altLang="hu-HU" sz="2800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ellenőrző tevékenység végzése</a:t>
            </a:r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, valamint a </a:t>
            </a:r>
            <a:r>
              <a:rPr lang="hu-HU" altLang="hu-HU" sz="2800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helyreállításra</a:t>
            </a:r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 irányuló </a:t>
            </a:r>
            <a:r>
              <a:rPr lang="hu-HU" altLang="hu-HU" sz="2800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döntés-előkészítő tevékenység koordinációja</a:t>
            </a:r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ChangeArrowheads="1"/>
          </p:cNvSpPr>
          <p:nvPr/>
        </p:nvSpPr>
        <p:spPr bwMode="auto">
          <a:xfrm>
            <a:off x="0" y="1216025"/>
            <a:ext cx="9144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Katasztrófahelyzet kialakulása esetén a helyi katasztrófa-elhárítási szervezetek, Önkormányzatok támogatása, tevékenységük koordinálása;</a:t>
            </a:r>
          </a:p>
          <a:p>
            <a:endParaRPr lang="hu-HU" altLang="hu-HU" sz="2600">
              <a:latin typeface="Times New Roman" pitchFamily="18" charset="0"/>
              <a:cs typeface="Times New Roman" pitchFamily="18" charset="0"/>
            </a:endParaRPr>
          </a:p>
          <a:p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A lakosság tervszerű és rendszeres tájékoztatása a kialakult és a várható helyzetről</a:t>
            </a:r>
            <a:r>
              <a:rPr lang="hu-HU" altLang="hu-HU"/>
              <a:t>;</a:t>
            </a:r>
            <a:endParaRPr lang="hu-HU" altLang="hu-HU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0" y="3933825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600">
                <a:latin typeface="Times New Roman" pitchFamily="18" charset="0"/>
                <a:cs typeface="Times New Roman" pitchFamily="18" charset="0"/>
              </a:rPr>
              <a:t>Az operatív törzs hatásköre tagjain keresztül kiterjed a védekezésbe, illetve a következmények felszámolásába bevont erők, érintett szervek tevékenységének koordinálására. </a:t>
            </a:r>
          </a:p>
        </p:txBody>
      </p:sp>
      <p:sp>
        <p:nvSpPr>
          <p:cNvPr id="302082" name="Rectangle 2"/>
          <p:cNvSpPr>
            <a:spLocks noChangeArrowheads="1"/>
          </p:cNvSpPr>
          <p:nvPr/>
        </p:nvSpPr>
        <p:spPr bwMode="auto">
          <a:xfrm>
            <a:off x="1116013" y="-55563"/>
            <a:ext cx="6985000" cy="10668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hu-HU" altLang="hu-HU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Helyi Védelmi Bizottságok Katasztrófavédelmi Munkacsoportjai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altLang="hu-HU" sz="3000">
                <a:latin typeface="Times New Roman" pitchFamily="18" charset="0"/>
                <a:cs typeface="Times New Roman" pitchFamily="18" charset="0"/>
              </a:rPr>
              <a:t>A rendkívüli időjárási helyzet kezelésébe</a:t>
            </a:r>
            <a:br>
              <a:rPr lang="hu-HU" altLang="hu-HU" sz="300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3000">
                <a:latin typeface="Times New Roman" pitchFamily="18" charset="0"/>
                <a:cs typeface="Times New Roman" pitchFamily="18" charset="0"/>
              </a:rPr>
              <a:t>bevonható erők-eszközök:</a:t>
            </a:r>
          </a:p>
        </p:txBody>
      </p:sp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0" y="1179513"/>
            <a:ext cx="92170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Megyei, járási mentőcsoportok (317 fő)</a:t>
            </a:r>
          </a:p>
          <a:p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Települési mentőcsoportok (768 fő)</a:t>
            </a:r>
          </a:p>
          <a:p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Speciális eszközökkel rendelkező gazdálkodók, szervezetek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79388" y="5440363"/>
            <a:ext cx="83534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Karitatív szervezetek</a:t>
            </a:r>
            <a:br>
              <a:rPr lang="hu-HU" altLang="hu-HU" sz="2800">
                <a:latin typeface="Times New Roman" pitchFamily="18" charset="0"/>
                <a:cs typeface="Times New Roman" pitchFamily="18" charset="0"/>
              </a:rPr>
            </a:br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Önkéntes tűzoltó egyesületek (83 ÖTE, 1300 fő)</a:t>
            </a:r>
          </a:p>
          <a:p>
            <a:r>
              <a:rPr lang="hu-HU" altLang="hu-HU" sz="2800">
                <a:latin typeface="Times New Roman" pitchFamily="18" charset="0"/>
                <a:cs typeface="Times New Roman" pitchFamily="18" charset="0"/>
              </a:rPr>
              <a:t>Polgárőr egyesületek</a:t>
            </a:r>
          </a:p>
        </p:txBody>
      </p:sp>
      <p:pic>
        <p:nvPicPr>
          <p:cNvPr id="39940" name="Picture 7" descr="image-fe48a03d5873c4f988aaf63ff4d45f06864196acf1314900a337f4242996b598-V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1288" y="2781300"/>
            <a:ext cx="2879725" cy="2159000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39941" name="Picture 8" descr="4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782888"/>
            <a:ext cx="2879725" cy="2159000"/>
          </a:xfrm>
          <a:prstGeom prst="rect">
            <a:avLst/>
          </a:prstGeom>
          <a:noFill/>
          <a:ln w="3175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1979613" y="2314575"/>
            <a:ext cx="5111750" cy="1717675"/>
            <a:chOff x="975" y="1441"/>
            <a:chExt cx="3220" cy="1082"/>
          </a:xfrm>
        </p:grpSpPr>
        <p:pic>
          <p:nvPicPr>
            <p:cNvPr id="1639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441"/>
              <a:ext cx="1497" cy="1068"/>
            </a:xfrm>
            <a:prstGeom prst="rect">
              <a:avLst/>
            </a:prstGeom>
            <a:noFill/>
            <a:ln w="317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9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441"/>
              <a:ext cx="1542" cy="1082"/>
            </a:xfrm>
            <a:prstGeom prst="rect">
              <a:avLst/>
            </a:prstGeom>
            <a:noFill/>
            <a:ln w="317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770063" y="1247775"/>
            <a:ext cx="55943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FIGYELMEZTETŐ ELŐREJELZÉS</a:t>
            </a:r>
          </a:p>
          <a:p>
            <a:pPr algn="ctr" eaLnBrk="1" hangingPunct="1"/>
            <a:r>
              <a:rPr lang="hu-HU" altLang="hu-HU" sz="2200" dirty="0"/>
              <a:t>(</a:t>
            </a:r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24-48 órával az esemény előtt)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654175" y="4114800"/>
            <a:ext cx="58483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RIASZTÁS</a:t>
            </a:r>
          </a:p>
          <a:p>
            <a:pPr algn="ctr" eaLnBrk="1" hangingPunct="1"/>
            <a:r>
              <a:rPr lang="hu-HU" alt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(általában 0,5-3 órával az esemény előtt)</a:t>
            </a:r>
          </a:p>
        </p:txBody>
      </p:sp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41900"/>
            <a:ext cx="2376488" cy="1690688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056188"/>
            <a:ext cx="2397125" cy="1685925"/>
          </a:xfrm>
          <a:prstGeom prst="rect">
            <a:avLst/>
          </a:prstGeom>
          <a:noFill/>
          <a:ln w="317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Cím 4"/>
          <p:cNvSpPr>
            <a:spLocks/>
          </p:cNvSpPr>
          <p:nvPr/>
        </p:nvSpPr>
        <p:spPr bwMode="auto">
          <a:xfrm>
            <a:off x="1116013" y="188913"/>
            <a:ext cx="6985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algn="ctr"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1pPr>
            <a:lvl2pPr algn="ctr"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2pPr>
            <a:lvl3pPr algn="ctr"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3pPr>
            <a:lvl4pPr algn="ctr"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4pPr>
            <a:lvl5pPr algn="ctr"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hu-HU" altLang="hu-H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Meteorológiai figyelmeztetések és riasztások</a:t>
            </a:r>
          </a:p>
        </p:txBody>
      </p:sp>
    </p:spTree>
    <p:extLst>
      <p:ext uri="{BB962C8B-B14F-4D97-AF65-F5344CB8AC3E}">
        <p14:creationId xmlns:p14="http://schemas.microsoft.com/office/powerpoint/2010/main" val="191389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_Katved_vas_sablon">
  <a:themeElements>
    <a:clrScheme name="01_Katved_vas_sabl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1_Katved_vas_sabl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_Katved_vas_sabl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_Katved_vas_sabl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_Katved_vas_sabl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_Katved_vas_sabl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_Katved_vas_sabl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_Katved_vas_sabl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Katved_vas_sabl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Katved_vas_sabl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Katved_vas_sabl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Katved_vas_sabl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Katved_vas_sabl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_Katved_vas_sabl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01_Katved_vas_sablon</Template>
  <TotalTime>14623</TotalTime>
  <Words>385</Words>
  <Application>Microsoft Office PowerPoint</Application>
  <PresentationFormat>Diavetítés a képernyőre (4:3 oldalarány)</PresentationFormat>
  <Paragraphs>74</Paragraphs>
  <Slides>15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Microsoft YaHei</vt:lpstr>
      <vt:lpstr>Arial</vt:lpstr>
      <vt:lpstr>Times New Roman</vt:lpstr>
      <vt:lpstr>01_Katved_vas_sablon</vt:lpstr>
      <vt:lpstr>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OKF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balazs.poor</dc:creator>
  <cp:lastModifiedBy>Kiss Péter</cp:lastModifiedBy>
  <cp:revision>562</cp:revision>
  <cp:lastPrinted>2017-11-08T07:24:08Z</cp:lastPrinted>
  <dcterms:created xsi:type="dcterms:W3CDTF">2013-01-10T10:17:25Z</dcterms:created>
  <dcterms:modified xsi:type="dcterms:W3CDTF">2021-10-21T11:33:57Z</dcterms:modified>
</cp:coreProperties>
</file>